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19"/>
  </p:notesMasterIdLst>
  <p:handoutMasterIdLst>
    <p:handoutMasterId r:id="rId20"/>
  </p:handoutMasterIdLst>
  <p:sldIdLst>
    <p:sldId id="471" r:id="rId2"/>
    <p:sldId id="412" r:id="rId3"/>
    <p:sldId id="473" r:id="rId4"/>
    <p:sldId id="454" r:id="rId5"/>
    <p:sldId id="405" r:id="rId6"/>
    <p:sldId id="474" r:id="rId7"/>
    <p:sldId id="413" r:id="rId8"/>
    <p:sldId id="458" r:id="rId9"/>
    <p:sldId id="459" r:id="rId10"/>
    <p:sldId id="460" r:id="rId11"/>
    <p:sldId id="420" r:id="rId12"/>
    <p:sldId id="462" r:id="rId13"/>
    <p:sldId id="465" r:id="rId14"/>
    <p:sldId id="464" r:id="rId15"/>
    <p:sldId id="475" r:id="rId16"/>
    <p:sldId id="468" r:id="rId17"/>
    <p:sldId id="46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vanegeraat" initials="c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0716"/>
    <a:srgbClr val="FF3300"/>
    <a:srgbClr val="FF6600"/>
    <a:srgbClr val="132F2C"/>
    <a:srgbClr val="2171C9"/>
    <a:srgbClr val="3178B9"/>
    <a:srgbClr val="3E38B2"/>
    <a:srgbClr val="004E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95" autoAdjust="0"/>
    <p:restoredTop sz="94560" autoAdjust="0"/>
  </p:normalViewPr>
  <p:slideViewPr>
    <p:cSldViewPr>
      <p:cViewPr varScale="1">
        <p:scale>
          <a:sx n="65" d="100"/>
          <a:sy n="65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95"/>
    </p:cViewPr>
  </p:sorterViewPr>
  <p:notesViewPr>
    <p:cSldViewPr>
      <p:cViewPr varScale="1">
        <p:scale>
          <a:sx n="66" d="100"/>
          <a:sy n="66" d="100"/>
        </p:scale>
        <p:origin x="-3252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280F7-4205-4BA1-ADD9-DEA3EF518E7F}" type="datetimeFigureOut">
              <a:rPr lang="en-US" smtClean="0"/>
              <a:pPr/>
              <a:t>11/3/2017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412EF-009D-4F3A-B58C-DD9248E1A800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E3E850A-22B7-40A3-8568-AA1DC12A8C0A}" type="datetimeFigureOut">
              <a:rPr lang="en-US"/>
              <a:pPr>
                <a:defRPr/>
              </a:pPr>
              <a:t>11/3/2017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BB83590-77CB-4CEE-8E42-CFC4F45AAFF7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IE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IE" dirty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21B27-D8D2-4284-A45F-4458C29EF30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5722C-A7F4-42F1-AD9C-B253723E5BD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118B2-E36F-4372-9B72-E87C175A01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4933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96975"/>
            <a:ext cx="4038600" cy="2390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40150"/>
            <a:ext cx="4038600" cy="2390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EFEBA-AF4D-4979-B377-76CBEE1FC04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4933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33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DE30F-C75B-4A76-9606-6A291541617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4933950"/>
          </a:xfrm>
        </p:spPr>
        <p:txBody>
          <a:bodyPr/>
          <a:lstStyle/>
          <a:p>
            <a:pPr lvl="0"/>
            <a:endParaRPr lang="en-IE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25A23-5ADA-4669-AD86-D805F2FDD94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B38B5-A33D-4C6E-9A5A-9843344BFD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1C318-2F06-4C66-B46F-F1B01B1DE2F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33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33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1028C-7B56-4271-943E-7A54987F210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756BD-746B-4B03-A092-7705CF9BEF5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8B90B-DAA4-4785-95E0-61F9EE5E795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4C06E-EEFD-4A39-B6C9-D275168D8C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4DDA8-2663-42FB-97AE-6A6A7F79954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586C6-7DF2-46AF-BA30-81C0A75C233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319DF3D1-58A8-4835-9E59-7FEAAA0D634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650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IE" dirty="0"/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://www.dcu.i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hyperlink" Target="http://www.intertradeireland.com/" TargetMode="Externa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8092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en-IE" sz="2700" b="1" dirty="0" smtClean="0"/>
              <a:t>IDENTIFYING SECTORAL-SPATIAL CONCENTRATIONS: </a:t>
            </a:r>
            <a:br>
              <a:rPr lang="en-IE" sz="2700" b="1" dirty="0" smtClean="0"/>
            </a:br>
            <a:r>
              <a:rPr lang="en-IE" sz="2700" b="1" dirty="0" smtClean="0"/>
              <a:t>METHODS AND POLICY IMPLICATIONS</a:t>
            </a:r>
            <a:r>
              <a:rPr lang="en-IE" dirty="0" smtClean="0"/>
              <a:t> </a:t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4437112"/>
          </a:xfrm>
        </p:spPr>
        <p:txBody>
          <a:bodyPr>
            <a:normAutofit fontScale="40000" lnSpcReduction="20000"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endParaRPr lang="en-IE" sz="2600" dirty="0" smtClean="0"/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6700" dirty="0" smtClean="0"/>
              <a:t>Dr. Chris van Egeraat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6700" dirty="0" smtClean="0"/>
              <a:t>Maynooth University, Ireland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E" sz="1800" b="1" dirty="0" smtClean="0"/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E" sz="1800" b="1" dirty="0"/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E" sz="1800" b="1" dirty="0" smtClean="0"/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E" sz="1800" b="1" dirty="0"/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E" sz="1800" b="1" dirty="0" smtClean="0"/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E" sz="1800" b="1" dirty="0"/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E" sz="1800" b="1" dirty="0" smtClean="0"/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E" sz="1800" b="1" dirty="0"/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E" sz="1800" b="1" dirty="0" smtClean="0"/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E" sz="1800" b="1" dirty="0"/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E" sz="1800" b="1" dirty="0" smtClean="0"/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E" sz="1800" b="1" dirty="0"/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E" sz="1800" b="1" dirty="0" smtClean="0"/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E" sz="1800" b="1" dirty="0"/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E" sz="1800" b="1" dirty="0"/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E" sz="1800" b="1" dirty="0" smtClean="0"/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4500" dirty="0" smtClean="0"/>
              <a:t>Paper presented at Policy Forum </a:t>
            </a:r>
            <a:r>
              <a:rPr lang="en-IE" sz="4500" i="1" dirty="0" smtClean="0"/>
              <a:t>Rethinking Irish Economic Development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4500" dirty="0" smtClean="0"/>
              <a:t>UCC November 2017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E" sz="1800" dirty="0" smtClean="0"/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E" sz="1800" dirty="0" smtClean="0"/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E" sz="1800" dirty="0" smtClean="0"/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E" sz="1800" dirty="0" smtClean="0"/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E" sz="1800" dirty="0" smtClean="0"/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 smtClean="0"/>
              <a:t/>
            </a:r>
            <a:br>
              <a:rPr lang="en-IE" dirty="0" smtClean="0"/>
            </a:b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1971676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526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000108"/>
            <a:ext cx="8247860" cy="2160587"/>
          </a:xfrm>
        </p:spPr>
        <p:txBody>
          <a:bodyPr/>
          <a:lstStyle/>
          <a:p>
            <a:pPr eaLnBrk="1" hangingPunct="1"/>
            <a:endParaRPr lang="en-GB" sz="2400" dirty="0" smtClean="0"/>
          </a:p>
          <a:p>
            <a:pPr eaLnBrk="1" hangingPunct="1"/>
            <a:endParaRPr lang="en-US" sz="2400" dirty="0" smtClean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822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837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68175"/>
            <a:ext cx="8247860" cy="649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8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Conclusion and Policy Recommendation - A</a:t>
            </a:r>
            <a:endParaRPr lang="en-US" sz="2800" dirty="0" smtClean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822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837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9552" y="908720"/>
            <a:ext cx="8247860" cy="530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en-GB" sz="2400" kern="0" dirty="0" smtClean="0">
                <a:latin typeface="+mn-lt"/>
              </a:rPr>
              <a:t>Stop using meaningless indictors to inform cluster policy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en-US" b="1" dirty="0"/>
              <a:t> </a:t>
            </a:r>
            <a:endParaRPr lang="en-IE" b="1" dirty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IE" sz="240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lang="en-GB" sz="240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lang="en-GB" sz="240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lang="en-GB" sz="2400" kern="0" dirty="0" smtClean="0"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GB" sz="2400" kern="0" dirty="0" smtClean="0"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1971676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The Spatial Scale of Clusters in a small country</a:t>
            </a:r>
            <a:endParaRPr lang="en-US" sz="2800" dirty="0" smtClean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822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837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9552" y="908720"/>
            <a:ext cx="8247860" cy="530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 </a:t>
            </a:r>
            <a:endParaRPr lang="en-IE" dirty="0"/>
          </a:p>
          <a:p>
            <a:pPr algn="ctr"/>
            <a:r>
              <a:rPr lang="en-IE" sz="2400" dirty="0"/>
              <a:t>Van Egeraat, C. and Curran, D. (2013) Spatial Concentration in the Irish Pharmaceutical Industry: The Role of Government Intervention and Agglomeration Economies, </a:t>
            </a:r>
            <a:r>
              <a:rPr lang="en-IE" sz="2400" i="1" dirty="0"/>
              <a:t>Journal for Economics and Social Geography</a:t>
            </a:r>
            <a:r>
              <a:rPr lang="en-IE" sz="2400" dirty="0"/>
              <a:t>.  104, 3, pp. 338-358</a:t>
            </a:r>
          </a:p>
          <a:p>
            <a:r>
              <a:rPr lang="en-GB" dirty="0"/>
              <a:t> </a:t>
            </a:r>
            <a:endParaRPr lang="en-IE" dirty="0"/>
          </a:p>
          <a:p>
            <a:r>
              <a:rPr lang="en-GB" dirty="0"/>
              <a:t> </a:t>
            </a:r>
            <a:endParaRPr lang="en-IE" dirty="0"/>
          </a:p>
          <a:p>
            <a:r>
              <a:rPr lang="en-GB" dirty="0"/>
              <a:t> </a:t>
            </a:r>
            <a:endParaRPr lang="en-IE" dirty="0"/>
          </a:p>
          <a:p>
            <a:endParaRPr lang="en-IE" b="1" dirty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IE" sz="240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lang="en-GB" sz="240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lang="en-GB" sz="240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lang="en-GB" sz="2400" kern="0" dirty="0" smtClean="0"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GB" sz="2400" kern="0" dirty="0" smtClean="0"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1971676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0740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Relevance of a Cluster Approach to a small country</a:t>
            </a:r>
            <a:endParaRPr lang="en-US" sz="2800" dirty="0" smtClean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822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837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9552" y="908720"/>
            <a:ext cx="8247860" cy="530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 </a:t>
            </a:r>
            <a:endParaRPr lang="en-IE" dirty="0"/>
          </a:p>
          <a:p>
            <a:r>
              <a:rPr lang="en-GB" dirty="0"/>
              <a:t> </a:t>
            </a:r>
            <a:endParaRPr lang="en-IE" dirty="0"/>
          </a:p>
          <a:p>
            <a:r>
              <a:rPr lang="en-GB" dirty="0"/>
              <a:t> </a:t>
            </a:r>
            <a:endParaRPr lang="en-IE" dirty="0"/>
          </a:p>
          <a:p>
            <a:r>
              <a:rPr lang="en-GB" dirty="0"/>
              <a:t> </a:t>
            </a:r>
            <a:endParaRPr lang="en-IE" dirty="0"/>
          </a:p>
          <a:p>
            <a:endParaRPr lang="en-IE" b="1" dirty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IE" sz="240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lang="en-GB" sz="240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lang="en-GB" sz="240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lang="en-GB" sz="2400" kern="0" dirty="0" smtClean="0"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GB" sz="2400" kern="0" dirty="0" smtClean="0"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1971676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537" y="971550"/>
            <a:ext cx="4099719" cy="561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7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Relevance of a Cluster Approach to a small country</a:t>
            </a:r>
            <a:endParaRPr lang="en-US" sz="2800" dirty="0" smtClean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822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837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9552" y="908720"/>
            <a:ext cx="8247860" cy="530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 </a:t>
            </a:r>
            <a:endParaRPr lang="en-IE" dirty="0"/>
          </a:p>
          <a:p>
            <a:r>
              <a:rPr lang="en-GB" dirty="0"/>
              <a:t> </a:t>
            </a:r>
            <a:endParaRPr lang="en-IE" dirty="0"/>
          </a:p>
          <a:p>
            <a:r>
              <a:rPr lang="en-GB" dirty="0"/>
              <a:t> </a:t>
            </a:r>
            <a:endParaRPr lang="en-IE" dirty="0"/>
          </a:p>
          <a:p>
            <a:r>
              <a:rPr lang="en-GB" dirty="0"/>
              <a:t> </a:t>
            </a:r>
            <a:endParaRPr lang="en-IE" dirty="0"/>
          </a:p>
          <a:p>
            <a:endParaRPr lang="en-IE" b="1" dirty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IE" sz="240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lang="en-GB" sz="240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lang="en-GB" sz="240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lang="en-GB" sz="2400" kern="0" dirty="0" smtClean="0"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GB" sz="2400" kern="0" dirty="0" smtClean="0"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1971676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299" y="1084532"/>
            <a:ext cx="6751069" cy="477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7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Some findings</a:t>
            </a:r>
            <a:endParaRPr lang="en-US" sz="2800" dirty="0" smtClean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822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837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9552" y="736601"/>
            <a:ext cx="8247860" cy="5472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 </a:t>
            </a:r>
            <a:endParaRPr lang="en-I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“… the high level of concentration of the drug substance sector […] has largely been driven by regional spatial planning policy and the related spatially selective provision of well-serviced industrial sites and infrastructure”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“…the Cork concentration, even after forty years of existence, has not generated substantial (sector-specific) </a:t>
            </a:r>
            <a:r>
              <a:rPr lang="en-GB" sz="2000" b="1" i="1" dirty="0" smtClean="0"/>
              <a:t>localisation</a:t>
            </a:r>
            <a:r>
              <a:rPr lang="en-GB" sz="2000" dirty="0" smtClean="0"/>
              <a:t> economies”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Firms derive a level of </a:t>
            </a:r>
            <a:r>
              <a:rPr lang="en-GB" sz="2000" b="1" dirty="0" smtClean="0"/>
              <a:t>urbanisation</a:t>
            </a:r>
            <a:r>
              <a:rPr lang="en-GB" sz="2000" dirty="0" smtClean="0"/>
              <a:t> economies (e.g. third-level institutions providing suitably qualified labour)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“these economies have also been available in several other urban centres [which] means that</a:t>
            </a:r>
            <a:r>
              <a:rPr lang="en-IE" sz="2000" dirty="0" smtClean="0"/>
              <a:t> they cannot serve as an explanation for the particular </a:t>
            </a:r>
            <a:r>
              <a:rPr lang="en-GB" sz="2000" dirty="0" smtClean="0"/>
              <a:t>concentration of the plants in Cork and Dublin.”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“All the colleges in the country are supplying the people who work in the area. </a:t>
            </a:r>
            <a:r>
              <a:rPr lang="en-IE" b="1" dirty="0" smtClean="0"/>
              <a:t>So the pharma sector is a national industry</a:t>
            </a:r>
            <a:r>
              <a:rPr lang="en-IE" dirty="0" smtClean="0"/>
              <a:t>. It does not matter which university, your skill is to the same level.”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“Under a changed spatial planning regime, the provision of suitable sites and utilities in Dublin instigated a substantial shift in the location of new drug substance plants.” [And more recently Waterford (</a:t>
            </a:r>
            <a:r>
              <a:rPr lang="en-GB" sz="2000" dirty="0" err="1" smtClean="0"/>
              <a:t>Servier</a:t>
            </a:r>
            <a:r>
              <a:rPr lang="en-GB" sz="2000" dirty="0" smtClean="0"/>
              <a:t>) Limerick (Regeneron)]</a:t>
            </a:r>
            <a:endParaRPr lang="en-I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 smtClean="0"/>
          </a:p>
          <a:p>
            <a:r>
              <a:rPr lang="en-GB" dirty="0"/>
              <a:t> </a:t>
            </a:r>
            <a:endParaRPr lang="en-IE" dirty="0"/>
          </a:p>
          <a:p>
            <a:r>
              <a:rPr lang="en-GB" dirty="0"/>
              <a:t> </a:t>
            </a:r>
            <a:endParaRPr lang="en-IE" dirty="0"/>
          </a:p>
          <a:p>
            <a:endParaRPr lang="en-IE" b="1" dirty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IE" sz="240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lang="en-GB" sz="240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lang="en-GB" sz="240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lang="en-GB" sz="2400" kern="0" dirty="0" smtClean="0"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GB" sz="2400" kern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5003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Recent investments in Limerick</a:t>
            </a:r>
            <a:r>
              <a:rPr lang="en-GB" sz="2800" dirty="0"/>
              <a:t> </a:t>
            </a:r>
            <a:r>
              <a:rPr lang="en-GB" sz="2800" dirty="0" smtClean="0"/>
              <a:t>(800 employees)</a:t>
            </a:r>
            <a:endParaRPr lang="en-US" sz="2800" dirty="0" smtClean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822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837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1971676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37" y="1047750"/>
            <a:ext cx="83915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2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Conclusion - B</a:t>
            </a:r>
            <a:endParaRPr lang="en-US" sz="2800" dirty="0" smtClean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822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837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9552" y="908720"/>
            <a:ext cx="8247860" cy="530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 </a:t>
            </a: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Some sectors enjoy agglomeration advantages at the city-region scale. But these advantages are not that </a:t>
            </a:r>
            <a:r>
              <a:rPr lang="en-GB" sz="2800" smtClean="0"/>
              <a:t>great that </a:t>
            </a:r>
            <a:r>
              <a:rPr lang="en-GB" sz="2800" dirty="0" smtClean="0"/>
              <a:t>they cannot be balanced by small incentives at other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For some sectors (or activities) the agglomeration advantages operate at a national scale (although they may require an urban location)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Exceptions: Financial services, medical devices (R&amp;D element)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We need to establish the relevant spatial scale for cluster policy.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r>
              <a:rPr lang="en-GB" dirty="0"/>
              <a:t> </a:t>
            </a:r>
            <a:endParaRPr lang="en-IE" dirty="0"/>
          </a:p>
          <a:p>
            <a:endParaRPr lang="en-IE" b="1" dirty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IE" sz="240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lang="en-GB" sz="240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lang="en-GB" sz="240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lang="en-GB" sz="2400" kern="0" dirty="0" smtClean="0"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GB" sz="2400" kern="0" dirty="0" smtClean="0"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2324" y="6062662"/>
            <a:ext cx="1971676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9860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Outline (a split mind)</a:t>
            </a:r>
            <a:endParaRPr lang="en-US" sz="2800" dirty="0" smtClean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000108"/>
            <a:ext cx="8247860" cy="2160587"/>
          </a:xfrm>
        </p:spPr>
        <p:txBody>
          <a:bodyPr/>
          <a:lstStyle/>
          <a:p>
            <a:pPr eaLnBrk="1" hangingPunct="1"/>
            <a:r>
              <a:rPr lang="en-GB" sz="2400" dirty="0" smtClean="0"/>
              <a:t>An innovative method for identifying </a:t>
            </a:r>
            <a:r>
              <a:rPr lang="en-GB" sz="2400" u="sng" dirty="0" smtClean="0"/>
              <a:t>substantial</a:t>
            </a:r>
            <a:r>
              <a:rPr lang="en-GB" sz="2400" dirty="0" smtClean="0"/>
              <a:t> spatial concentrations of industrial sectors</a:t>
            </a:r>
          </a:p>
          <a:p>
            <a:pPr marL="0" indent="0" algn="ctr" eaLnBrk="1" hangingPunct="1">
              <a:buNone/>
            </a:pPr>
            <a:endParaRPr lang="en-GB" sz="2400" dirty="0" smtClean="0"/>
          </a:p>
          <a:p>
            <a:pPr marL="0" indent="0" eaLnBrk="1" hangingPunct="1">
              <a:buNone/>
            </a:pPr>
            <a:r>
              <a:rPr lang="en-GB" sz="2000" dirty="0" smtClean="0"/>
              <a:t>Van </a:t>
            </a:r>
            <a:r>
              <a:rPr lang="en-GB" sz="2000" dirty="0"/>
              <a:t>Egeraat, C. Morgenroth, E., Curran, D., </a:t>
            </a:r>
            <a:r>
              <a:rPr lang="en-GB" sz="2000" dirty="0" err="1"/>
              <a:t>Kroes</a:t>
            </a:r>
            <a:r>
              <a:rPr lang="en-GB" sz="2000" dirty="0"/>
              <a:t>, R. and Gleeson, J. (2016) A measure for identifying substantial geographic concentrations, </a:t>
            </a:r>
            <a:r>
              <a:rPr lang="en-GB" sz="2000" i="1" dirty="0"/>
              <a:t>Papers in Regional Science</a:t>
            </a:r>
            <a:endParaRPr lang="en-IE" sz="2000" i="1" dirty="0"/>
          </a:p>
          <a:p>
            <a:pPr eaLnBrk="1" hangingPunct="1"/>
            <a:endParaRPr lang="en-GB" sz="2400" dirty="0"/>
          </a:p>
          <a:p>
            <a:pPr eaLnBrk="1" hangingPunct="1"/>
            <a:endParaRPr lang="en-GB" sz="2400" dirty="0" smtClean="0"/>
          </a:p>
          <a:p>
            <a:pPr eaLnBrk="1" hangingPunct="1"/>
            <a:endParaRPr lang="en-GB" sz="2400" dirty="0" smtClean="0"/>
          </a:p>
          <a:p>
            <a:pPr eaLnBrk="1" hangingPunct="1"/>
            <a:r>
              <a:rPr lang="en-GB" sz="2400" dirty="0" smtClean="0"/>
              <a:t>Spatial scale of a cluster and related policy</a:t>
            </a:r>
          </a:p>
          <a:p>
            <a:pPr marL="0" indent="0" eaLnBrk="1" hangingPunct="1">
              <a:buNone/>
            </a:pPr>
            <a:endParaRPr lang="en-IE" sz="2000" dirty="0" smtClean="0"/>
          </a:p>
          <a:p>
            <a:pPr marL="0" indent="0" eaLnBrk="1" hangingPunct="1">
              <a:buNone/>
            </a:pPr>
            <a:r>
              <a:rPr lang="en-IE" sz="2000" dirty="0" smtClean="0"/>
              <a:t>Van </a:t>
            </a:r>
            <a:r>
              <a:rPr lang="en-IE" sz="2000" dirty="0"/>
              <a:t>Egeraat, C. and Curran, D. (2013) Spatial Concentration in the Irish Pharmaceutical Industry: The Role of Government Intervention and Agglomeration Economies, </a:t>
            </a:r>
            <a:r>
              <a:rPr lang="en-IE" sz="2000" i="1" dirty="0"/>
              <a:t>Journal for Economics and Social Geography</a:t>
            </a:r>
            <a:r>
              <a:rPr lang="en-IE" sz="2000" dirty="0"/>
              <a:t>.  104, 3, pp. 338-358</a:t>
            </a:r>
          </a:p>
          <a:p>
            <a:pPr marL="0" indent="0" eaLnBrk="1" hangingPunct="1">
              <a:buNone/>
            </a:pPr>
            <a:endParaRPr lang="en-GB" sz="2400" dirty="0" smtClean="0"/>
          </a:p>
          <a:p>
            <a:pPr eaLnBrk="1" hangingPunct="1"/>
            <a:endParaRPr lang="en-GB" sz="2400" dirty="0" smtClean="0"/>
          </a:p>
          <a:p>
            <a:pPr eaLnBrk="1" hangingPunct="1"/>
            <a:endParaRPr lang="en-GB" sz="2400" dirty="0" smtClean="0"/>
          </a:p>
          <a:p>
            <a:pPr eaLnBrk="1" hangingPunct="1"/>
            <a:endParaRPr lang="en-US" sz="2400" dirty="0" smtClean="0"/>
          </a:p>
        </p:txBody>
      </p:sp>
      <p:pic>
        <p:nvPicPr>
          <p:cNvPr id="4" name="Picture 3" descr="nirsa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8417" y="3769741"/>
            <a:ext cx="1736365" cy="30115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740" y="3468273"/>
            <a:ext cx="1971676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InterTradeIreland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3126" y="1667675"/>
            <a:ext cx="2704541" cy="340092"/>
          </a:xfrm>
          <a:prstGeom prst="rect">
            <a:avLst/>
          </a:prstGeom>
          <a:noFill/>
        </p:spPr>
      </p:pic>
      <p:pic>
        <p:nvPicPr>
          <p:cNvPr id="7" name="Picture 4" descr="ESRI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7170" y="3369760"/>
            <a:ext cx="590550" cy="819151"/>
          </a:xfrm>
          <a:prstGeom prst="rect">
            <a:avLst/>
          </a:prstGeom>
          <a:noFill/>
        </p:spPr>
      </p:pic>
      <p:pic>
        <p:nvPicPr>
          <p:cNvPr id="8" name="Picture 6" descr="http://www4.dcu.ie/sites/default/files/DCU-logo-main_1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48366" y="3582361"/>
            <a:ext cx="2278255" cy="606550"/>
          </a:xfrm>
          <a:prstGeom prst="rect">
            <a:avLst/>
          </a:prstGeom>
          <a:noFill/>
        </p:spPr>
      </p:pic>
      <p:pic>
        <p:nvPicPr>
          <p:cNvPr id="9" name="Picture 10" descr="https://encrypted-tbn0.gstatic.com/images?q=tbn:ANd9GcRVULCHplecQrf-kNby0cvvGo8wZv8JD-720m_Fu5XbfuS8J81NO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01074" y="3586267"/>
            <a:ext cx="1695450" cy="628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8820"/>
            <a:ext cx="8229600" cy="630237"/>
          </a:xfrm>
        </p:spPr>
        <p:txBody>
          <a:bodyPr/>
          <a:lstStyle/>
          <a:p>
            <a:pPr eaLnBrk="1" hangingPunct="1"/>
            <a:r>
              <a:rPr lang="en-GB" sz="2800" dirty="0" smtClean="0"/>
              <a:t>Current indices informing cluster policy</a:t>
            </a:r>
            <a:endParaRPr lang="en-US" sz="2800" dirty="0" smtClean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000108"/>
            <a:ext cx="8247860" cy="2160587"/>
          </a:xfrm>
        </p:spPr>
        <p:txBody>
          <a:bodyPr/>
          <a:lstStyle/>
          <a:p>
            <a:pPr eaLnBrk="1" hangingPunct="1"/>
            <a:r>
              <a:rPr lang="en-GB" sz="2400" dirty="0" smtClean="0"/>
              <a:t>Regional industrial policy inspired by a range of territorial production concepts</a:t>
            </a:r>
          </a:p>
          <a:p>
            <a:pPr eaLnBrk="1" hangingPunct="1"/>
            <a:r>
              <a:rPr lang="en-GB" sz="2400" dirty="0" smtClean="0"/>
              <a:t>These point to benefits of geographically concentrated groupings of firms in the same industry.</a:t>
            </a:r>
          </a:p>
          <a:p>
            <a:pPr eaLnBrk="1" hangingPunct="1"/>
            <a:r>
              <a:rPr lang="en-GB" sz="2400" dirty="0" smtClean="0"/>
              <a:t>Identification is based on geographical concentration and industrial specialisation indices</a:t>
            </a:r>
          </a:p>
          <a:p>
            <a:pPr eaLnBrk="1" hangingPunct="1"/>
            <a:endParaRPr lang="en-GB" sz="2400" dirty="0" smtClean="0"/>
          </a:p>
          <a:p>
            <a:pPr eaLnBrk="1" hangingPunct="1"/>
            <a:endParaRPr lang="en-GB" sz="2400" dirty="0" smtClean="0"/>
          </a:p>
          <a:p>
            <a:pPr eaLnBrk="1" hangingPunct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5779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Downsides existing indices and methods</a:t>
            </a:r>
            <a:endParaRPr lang="en-US" sz="2800" dirty="0" smtClean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000108"/>
            <a:ext cx="8247860" cy="2160587"/>
          </a:xfrm>
        </p:spPr>
        <p:txBody>
          <a:bodyPr/>
          <a:lstStyle/>
          <a:p>
            <a:pPr eaLnBrk="1" hangingPunct="1"/>
            <a:r>
              <a:rPr lang="en-GB" sz="2400" dirty="0" smtClean="0"/>
              <a:t>Regional Industrial specialisation measures</a:t>
            </a:r>
          </a:p>
          <a:p>
            <a:pPr lvl="1" eaLnBrk="1" hangingPunct="1"/>
            <a:r>
              <a:rPr lang="en-GB" sz="2000" dirty="0"/>
              <a:t>Measure how similar/dissimilar a region’s industrial structure is relative to that of a reference area</a:t>
            </a:r>
          </a:p>
          <a:p>
            <a:pPr lvl="1" eaLnBrk="1" hangingPunct="1"/>
            <a:r>
              <a:rPr lang="en-GB" sz="2000" dirty="0"/>
              <a:t>Industries with a LQ&gt;1 in a region are often deemed regional industrial concentrations </a:t>
            </a:r>
            <a:endParaRPr lang="en-GB" sz="2000" dirty="0" smtClean="0"/>
          </a:p>
          <a:p>
            <a:pPr eaLnBrk="1" hangingPunct="1"/>
            <a:r>
              <a:rPr lang="en-GB" sz="2400" dirty="0" smtClean="0"/>
              <a:t>A regional specialisation ≠ a substantial industrial concentration. </a:t>
            </a:r>
          </a:p>
          <a:p>
            <a:pPr lvl="1" eaLnBrk="1" hangingPunct="1"/>
            <a:r>
              <a:rPr lang="en-GB" sz="2000" dirty="0" smtClean="0"/>
              <a:t>Small number of firms/employees, in a small county, is interpreted as a cluster</a:t>
            </a:r>
          </a:p>
          <a:p>
            <a:pPr lvl="1" eaLnBrk="1" hangingPunct="1"/>
            <a:r>
              <a:rPr lang="en-GB" sz="2000" dirty="0" smtClean="0"/>
              <a:t>A large number of firms/employees, in a large county, is not interpreted as a cluster</a:t>
            </a:r>
          </a:p>
          <a:p>
            <a:pPr eaLnBrk="1" hangingPunct="1"/>
            <a:r>
              <a:rPr lang="en-GB" sz="2400" dirty="0" smtClean="0"/>
              <a:t>Pre-specified administrative boundaries – not meaningful to configuration of industries</a:t>
            </a:r>
          </a:p>
          <a:p>
            <a:pPr eaLnBrk="1" hangingPunct="1"/>
            <a:endParaRPr lang="en-GB" sz="2400" dirty="0" smtClean="0"/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63272" cy="630237"/>
          </a:xfrm>
        </p:spPr>
        <p:txBody>
          <a:bodyPr/>
          <a:lstStyle/>
          <a:p>
            <a:pPr eaLnBrk="1" hangingPunct="1"/>
            <a:r>
              <a:rPr lang="en-GB" sz="2800" dirty="0" smtClean="0"/>
              <a:t>Index for identifying substantial concentrations</a:t>
            </a:r>
            <a:endParaRPr lang="en-US" sz="2800" dirty="0" smtClean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000108"/>
            <a:ext cx="8247860" cy="2160587"/>
          </a:xfrm>
        </p:spPr>
        <p:txBody>
          <a:bodyPr/>
          <a:lstStyle/>
          <a:p>
            <a:pPr eaLnBrk="1" hangingPunct="1"/>
            <a:endParaRPr lang="en-GB" sz="2400" dirty="0" smtClean="0"/>
          </a:p>
          <a:p>
            <a:pPr eaLnBrk="1" hangingPunct="1"/>
            <a:endParaRPr lang="en-US" sz="24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9552" y="908720"/>
            <a:ext cx="8247860" cy="530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en-GB" sz="2400" kern="0" dirty="0" smtClean="0">
                <a:latin typeface="+mn-lt"/>
              </a:rPr>
              <a:t>Not based on specialisation, but on disproportionately large share of the national sector in a specific area.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q"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Taking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account of number of firms </a:t>
            </a:r>
            <a:r>
              <a:rPr kumimoji="0" lang="en-GB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2000" kern="0" noProof="0" dirty="0" smtClean="0">
                <a:latin typeface="+mn-lt"/>
              </a:rPr>
              <a:t>n</a:t>
            </a:r>
            <a:r>
              <a:rPr lang="en-GB" sz="2000" kern="0" baseline="0" dirty="0" smtClean="0">
                <a:latin typeface="+mn-lt"/>
              </a:rPr>
              <a:t>umber of employees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kern="0" dirty="0" smtClean="0"/>
              <a:t>An industry is over-represented in a region if the share of employment and number of firms is twice as high as expected on the basis of a uniform distribution.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kern="0" dirty="0" smtClean="0"/>
              <a:t>This cut-off varies per region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q"/>
            </a:pP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Physical size of the spatial unit (cut-off is higher for larger counties)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kern="0" dirty="0"/>
              <a:t>This cut-off varies per </a:t>
            </a:r>
            <a:r>
              <a:rPr lang="en-US" sz="2400" kern="0" dirty="0" smtClean="0"/>
              <a:t>industry</a:t>
            </a:r>
            <a:endParaRPr lang="en-US" sz="2400" kern="0" dirty="0"/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q"/>
            </a:pPr>
            <a:r>
              <a:rPr lang="en-GB" sz="2000" kern="0" dirty="0" smtClean="0"/>
              <a:t>Controlling for the size-distribution of the concentrations</a:t>
            </a:r>
            <a:endParaRPr lang="en-GB" sz="2000" kern="0" dirty="0" smtClean="0"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q"/>
            </a:pPr>
            <a:endParaRPr kumimoji="0" lang="en-GB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q"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822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837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611" y="5819023"/>
            <a:ext cx="20764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Method for creating meaningful areas</a:t>
            </a:r>
            <a:endParaRPr lang="en-US" sz="2800" dirty="0" smtClean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000108"/>
            <a:ext cx="8247860" cy="2160587"/>
          </a:xfrm>
        </p:spPr>
        <p:txBody>
          <a:bodyPr/>
          <a:lstStyle/>
          <a:p>
            <a:pPr eaLnBrk="1" hangingPunct="1"/>
            <a:endParaRPr lang="en-GB" sz="2400" dirty="0" smtClean="0"/>
          </a:p>
          <a:p>
            <a:pPr eaLnBrk="1" hangingPunct="1"/>
            <a:endParaRPr lang="en-US" sz="24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9552" y="908720"/>
            <a:ext cx="8247860" cy="530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en-IE" sz="2400" kern="0" dirty="0" smtClean="0">
                <a:latin typeface="+mn-lt"/>
              </a:rPr>
              <a:t>How to identify meaningful industry-specific discrete </a:t>
            </a:r>
            <a:r>
              <a:rPr kumimoji="0" lang="en-IE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areas?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IE" sz="2400" kern="0" dirty="0" smtClean="0">
                <a:latin typeface="+mn-lt"/>
              </a:rPr>
              <a:t>Let the point data in data set determine the boundaries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q"/>
              <a:defRPr/>
            </a:pPr>
            <a:r>
              <a:rPr lang="en-GB" sz="2000" kern="0" dirty="0" smtClean="0"/>
              <a:t>Create labour fields around each plant. Size of the field determined by travel-to work data related to the ED in which the plant is located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q"/>
              <a:defRPr/>
            </a:pPr>
            <a:r>
              <a:rPr lang="en-GB" sz="2000" kern="0" dirty="0" smtClean="0"/>
              <a:t>Merge overlapping labour fields resulting in industry specific discrete area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IE" sz="2400" kern="0" dirty="0" smtClean="0">
              <a:latin typeface="+mn-lt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822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837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05064"/>
            <a:ext cx="64427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303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Data</a:t>
            </a:r>
            <a:endParaRPr lang="en-US" sz="2800" dirty="0" smtClean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000108"/>
            <a:ext cx="8247860" cy="2160587"/>
          </a:xfrm>
        </p:spPr>
        <p:txBody>
          <a:bodyPr/>
          <a:lstStyle/>
          <a:p>
            <a:pPr eaLnBrk="1" hangingPunct="1"/>
            <a:endParaRPr lang="en-GB" sz="2400" dirty="0" smtClean="0"/>
          </a:p>
          <a:p>
            <a:pPr eaLnBrk="1" hangingPunct="1"/>
            <a:endParaRPr lang="en-US" sz="24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9552" y="908720"/>
            <a:ext cx="8247860" cy="530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en-GB" sz="2400" kern="0" dirty="0" err="1" smtClean="0">
                <a:latin typeface="+mn-lt"/>
              </a:rPr>
              <a:t>Forfas</a:t>
            </a:r>
            <a:r>
              <a:rPr lang="en-GB" sz="2400" kern="0" dirty="0" smtClean="0">
                <a:latin typeface="+mn-lt"/>
              </a:rPr>
              <a:t> Employment Survey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GB" sz="2400" kern="0" dirty="0" smtClean="0">
                <a:latin typeface="+mn-lt"/>
              </a:rPr>
              <a:t>Agency client firms (IDA, Enterprise Ireland etc.)</a:t>
            </a:r>
          </a:p>
          <a:p>
            <a:pPr marL="1257300" lvl="2" indent="-3429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q"/>
              <a:defRPr/>
            </a:pPr>
            <a:r>
              <a:rPr lang="en-GB" sz="2400" kern="0" dirty="0" smtClean="0">
                <a:latin typeface="+mn-lt"/>
              </a:rPr>
              <a:t>Location (X/Y)</a:t>
            </a:r>
          </a:p>
          <a:p>
            <a:pPr marL="1257300" lvl="2" indent="-3429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q"/>
              <a:defRPr/>
            </a:pPr>
            <a:r>
              <a:rPr lang="en-GB" sz="2400" kern="0" dirty="0" smtClean="0">
                <a:latin typeface="+mn-lt"/>
              </a:rPr>
              <a:t>Employment size</a:t>
            </a:r>
          </a:p>
          <a:p>
            <a:pPr marL="1257300" lvl="2" indent="-3429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q"/>
              <a:defRPr/>
            </a:pPr>
            <a:r>
              <a:rPr lang="en-GB" sz="2400" kern="0" dirty="0" smtClean="0">
                <a:latin typeface="+mn-lt"/>
              </a:rPr>
              <a:t>Sectoral codes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822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837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000108"/>
            <a:ext cx="8247860" cy="2160587"/>
          </a:xfrm>
        </p:spPr>
        <p:txBody>
          <a:bodyPr/>
          <a:lstStyle/>
          <a:p>
            <a:pPr eaLnBrk="1" hangingPunct="1"/>
            <a:endParaRPr lang="en-GB" sz="2400" dirty="0" smtClean="0"/>
          </a:p>
          <a:p>
            <a:pPr eaLnBrk="1" hangingPunct="1"/>
            <a:endParaRPr lang="en-US" sz="2400" dirty="0" smtClean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822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837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1209675"/>
            <a:ext cx="873442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3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000108"/>
            <a:ext cx="8247860" cy="2160587"/>
          </a:xfrm>
        </p:spPr>
        <p:txBody>
          <a:bodyPr/>
          <a:lstStyle/>
          <a:p>
            <a:pPr eaLnBrk="1" hangingPunct="1"/>
            <a:endParaRPr lang="en-GB" sz="2400" dirty="0" smtClean="0"/>
          </a:p>
          <a:p>
            <a:pPr eaLnBrk="1" hangingPunct="1"/>
            <a:endParaRPr lang="en-US" sz="2400" dirty="0" smtClean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822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837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190625"/>
            <a:ext cx="859155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5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13992</TotalTime>
  <Words>490</Words>
  <Application>Microsoft Office PowerPoint</Application>
  <PresentationFormat>On-screen Show (4:3)</PresentationFormat>
  <Paragraphs>134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Garamond</vt:lpstr>
      <vt:lpstr>Tahoma</vt:lpstr>
      <vt:lpstr>Wingdings</vt:lpstr>
      <vt:lpstr>Edge</vt:lpstr>
      <vt:lpstr>IDENTIFYING SECTORAL-SPATIAL CONCENTRATIONS:  METHODS AND POLICY IMPLICATIONS    </vt:lpstr>
      <vt:lpstr>Outline (a split mind)</vt:lpstr>
      <vt:lpstr>Current indices informing cluster policy</vt:lpstr>
      <vt:lpstr>Downsides existing indices and methods</vt:lpstr>
      <vt:lpstr>Index for identifying substantial concentrations</vt:lpstr>
      <vt:lpstr>Method for creating meaningful areas</vt:lpstr>
      <vt:lpstr>Data</vt:lpstr>
      <vt:lpstr>PowerPoint Presentation</vt:lpstr>
      <vt:lpstr>PowerPoint Presentation</vt:lpstr>
      <vt:lpstr>PowerPoint Presentation</vt:lpstr>
      <vt:lpstr>Conclusion and Policy Recommendation - A</vt:lpstr>
      <vt:lpstr>The Spatial Scale of Clusters in a small country</vt:lpstr>
      <vt:lpstr>Relevance of a Cluster Approach to a small country</vt:lpstr>
      <vt:lpstr>Relevance of a Cluster Approach to a small country</vt:lpstr>
      <vt:lpstr>Some findings</vt:lpstr>
      <vt:lpstr>Recent investments in Limerick (800 employees)</vt:lpstr>
      <vt:lpstr>Conclusion - B</vt:lpstr>
    </vt:vector>
  </TitlesOfParts>
  <Company>NUI Maynooth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Computer Centre</dc:creator>
  <cp:lastModifiedBy>Chris van Egeraat</cp:lastModifiedBy>
  <cp:revision>1052</cp:revision>
  <dcterms:created xsi:type="dcterms:W3CDTF">2009-03-06T18:21:49Z</dcterms:created>
  <dcterms:modified xsi:type="dcterms:W3CDTF">2017-11-03T14:47:06Z</dcterms:modified>
</cp:coreProperties>
</file>